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939" r:id="rId1"/>
    <p:sldMasterId id="2147484956" r:id="rId2"/>
  </p:sldMasterIdLst>
  <p:notesMasterIdLst>
    <p:notesMasterId r:id="rId13"/>
  </p:notesMasterIdLst>
  <p:sldIdLst>
    <p:sldId id="256" r:id="rId3"/>
    <p:sldId id="272" r:id="rId4"/>
    <p:sldId id="257" r:id="rId5"/>
    <p:sldId id="263" r:id="rId6"/>
    <p:sldId id="276" r:id="rId7"/>
    <p:sldId id="274" r:id="rId8"/>
    <p:sldId id="273" r:id="rId9"/>
    <p:sldId id="277" r:id="rId10"/>
    <p:sldId id="275" r:id="rId11"/>
    <p:sldId id="25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0"/>
    <p:restoredTop sz="94697"/>
  </p:normalViewPr>
  <p:slideViewPr>
    <p:cSldViewPr snapToGrid="0" snapToObjects="1">
      <p:cViewPr varScale="1">
        <p:scale>
          <a:sx n="110" d="100"/>
          <a:sy n="110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378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019D1C-3B38-EB4C-B11D-8A606D43C23C}" type="datetimeFigureOut">
              <a:rPr lang="pt-BR" smtClean="0"/>
              <a:t>17/11/2020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4394C-8A1E-BD4E-8B99-DA9EA01A17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2689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4394C-8A1E-BD4E-8B99-DA9EA01A17DA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0986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5349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505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543656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6495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426670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0596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9443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9859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E345A-314D-834A-88C7-6F5BF7903024}" type="datetimeFigureOut">
              <a:rPr lang="pt-BR" smtClean="0"/>
              <a:t>17/11/2020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B24C8-5D9E-F548-B7EF-CDA10D5F45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16892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E345A-314D-834A-88C7-6F5BF7903024}" type="datetimeFigureOut">
              <a:rPr lang="pt-BR" smtClean="0"/>
              <a:t>17/11/2020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B24C8-5D9E-F548-B7EF-CDA10D5F45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79613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E345A-314D-834A-88C7-6F5BF7903024}" type="datetimeFigureOut">
              <a:rPr lang="pt-BR" smtClean="0"/>
              <a:t>17/11/2020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B24C8-5D9E-F548-B7EF-CDA10D5F45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0671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271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E345A-314D-834A-88C7-6F5BF7903024}" type="datetimeFigureOut">
              <a:rPr lang="pt-BR" smtClean="0"/>
              <a:t>17/11/2020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B24C8-5D9E-F548-B7EF-CDA10D5F45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19452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E345A-314D-834A-88C7-6F5BF7903024}" type="datetimeFigureOut">
              <a:rPr lang="pt-BR" smtClean="0"/>
              <a:t>17/11/2020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B24C8-5D9E-F548-B7EF-CDA10D5F45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45057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E345A-314D-834A-88C7-6F5BF7903024}" type="datetimeFigureOut">
              <a:rPr lang="pt-BR" smtClean="0"/>
              <a:t>17/11/2020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B24C8-5D9E-F548-B7EF-CDA10D5F45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97725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E345A-314D-834A-88C7-6F5BF7903024}" type="datetimeFigureOut">
              <a:rPr lang="pt-BR" smtClean="0"/>
              <a:t>17/11/2020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B24C8-5D9E-F548-B7EF-CDA10D5F45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90258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E345A-314D-834A-88C7-6F5BF7903024}" type="datetimeFigureOut">
              <a:rPr lang="pt-BR" smtClean="0"/>
              <a:t>17/11/2020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B24C8-5D9E-F548-B7EF-CDA10D5F45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01372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E345A-314D-834A-88C7-6F5BF7903024}" type="datetimeFigureOut">
              <a:rPr lang="pt-BR" smtClean="0"/>
              <a:t>17/11/2020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B24C8-5D9E-F548-B7EF-CDA10D5F45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17900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E345A-314D-834A-88C7-6F5BF7903024}" type="datetimeFigureOut">
              <a:rPr lang="pt-BR" smtClean="0"/>
              <a:t>17/11/2020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B24C8-5D9E-F548-B7EF-CDA10D5F45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74254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E345A-314D-834A-88C7-6F5BF7903024}" type="datetimeFigureOut">
              <a:rPr lang="pt-BR" smtClean="0"/>
              <a:t>17/11/2020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B24C8-5D9E-F548-B7EF-CDA10D5F45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466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195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706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01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207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7096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1159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Arraste a imagem para o espaço reservado ou clique no ícone para adicionar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31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130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40" r:id="rId1"/>
    <p:sldLayoutId id="2147484941" r:id="rId2"/>
    <p:sldLayoutId id="2147484942" r:id="rId3"/>
    <p:sldLayoutId id="2147484943" r:id="rId4"/>
    <p:sldLayoutId id="2147484944" r:id="rId5"/>
    <p:sldLayoutId id="2147484945" r:id="rId6"/>
    <p:sldLayoutId id="2147484946" r:id="rId7"/>
    <p:sldLayoutId id="2147484947" r:id="rId8"/>
    <p:sldLayoutId id="2147484948" r:id="rId9"/>
    <p:sldLayoutId id="2147484949" r:id="rId10"/>
    <p:sldLayoutId id="2147484950" r:id="rId11"/>
    <p:sldLayoutId id="2147484951" r:id="rId12"/>
    <p:sldLayoutId id="2147484952" r:id="rId13"/>
    <p:sldLayoutId id="2147484953" r:id="rId14"/>
    <p:sldLayoutId id="2147484954" r:id="rId15"/>
    <p:sldLayoutId id="214748495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E345A-314D-834A-88C7-6F5BF7903024}" type="datetimeFigureOut">
              <a:rPr lang="pt-BR" smtClean="0"/>
              <a:t>17/11/2020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AB24C8-5D9E-F548-B7EF-CDA10D5F45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849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57" r:id="rId1"/>
    <p:sldLayoutId id="2147484958" r:id="rId2"/>
    <p:sldLayoutId id="2147484959" r:id="rId3"/>
    <p:sldLayoutId id="2147484960" r:id="rId4"/>
    <p:sldLayoutId id="2147484961" r:id="rId5"/>
    <p:sldLayoutId id="2147484962" r:id="rId6"/>
    <p:sldLayoutId id="2147484963" r:id="rId7"/>
    <p:sldLayoutId id="2147484964" r:id="rId8"/>
    <p:sldLayoutId id="2147484965" r:id="rId9"/>
    <p:sldLayoutId id="2147484966" r:id="rId10"/>
    <p:sldLayoutId id="21474849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299658" y="2194735"/>
            <a:ext cx="4589917" cy="810638"/>
          </a:xfrm>
          <a:effectLst>
            <a:outerShdw blurRad="50800" dist="50800" dir="54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>
            <a:noAutofit/>
          </a:bodyPr>
          <a:lstStyle/>
          <a:p>
            <a:r>
              <a:rPr lang="pt-BR" sz="6000" b="1" dirty="0">
                <a:solidFill>
                  <a:srgbClr val="C00000"/>
                </a:solidFill>
                <a:latin typeface="Sathu" charset="-34"/>
                <a:ea typeface="Sathu" charset="-34"/>
                <a:cs typeface="Sathu" charset="-34"/>
              </a:rPr>
              <a:t>FLEMING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5076700" y="2720824"/>
            <a:ext cx="3704991" cy="81063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4000" dirty="0">
                <a:solidFill>
                  <a:schemeClr val="tx2">
                    <a:lumMod val="75000"/>
                  </a:schemeClr>
                </a:solidFill>
                <a:latin typeface="Sathu" charset="-34"/>
                <a:ea typeface="Sathu" charset="-34"/>
                <a:cs typeface="Sathu" charset="-34"/>
              </a:rPr>
              <a:t>Melhor Saúde</a:t>
            </a:r>
          </a:p>
        </p:txBody>
      </p:sp>
    </p:spTree>
    <p:extLst>
      <p:ext uri="{BB962C8B-B14F-4D97-AF65-F5344CB8AC3E}">
        <p14:creationId xmlns:p14="http://schemas.microsoft.com/office/powerpoint/2010/main" val="1464180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C70959D-0C5C-4928-AEDD-4B15A9284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490" y="2103437"/>
            <a:ext cx="1292424" cy="132556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1B9AC23-6B86-48E3-84B7-2E7BEA3CF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766" y="2103437"/>
            <a:ext cx="1292424" cy="132556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CECB5FE-FFC1-4524-8CB3-DC416EF32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042" y="2103439"/>
            <a:ext cx="1304454" cy="132556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FAEE4AC-9332-409F-A192-BA1EFC0E6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9748" y="2103434"/>
            <a:ext cx="1294052" cy="1325563"/>
          </a:xfrm>
          <a:prstGeom prst="rect">
            <a:avLst/>
          </a:prstGeom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878243" y="3811212"/>
            <a:ext cx="2332700" cy="961578"/>
          </a:xfrm>
          <a:prstGeom prst="rect">
            <a:avLst/>
          </a:prstGeom>
          <a:noFill/>
          <a:effectLst>
            <a:outerShdw blurRad="50800" dist="50800" dir="5400000" sx="81000" sy="81000" algn="ctr" rotWithShape="0">
              <a:srgbClr val="000000">
                <a:alpha val="66000"/>
              </a:srgb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2000" b="1" dirty="0">
                <a:solidFill>
                  <a:srgbClr val="C00000"/>
                </a:solidFill>
                <a:latin typeface="Sathu" charset="-34"/>
                <a:ea typeface="Sathu" charset="-34"/>
                <a:cs typeface="Sathu" charset="-34"/>
              </a:rPr>
              <a:t>CO-Founder</a:t>
            </a:r>
          </a:p>
          <a:p>
            <a:pPr algn="ctr"/>
            <a:r>
              <a:rPr lang="pt-BR" sz="2000" b="1" dirty="0">
                <a:solidFill>
                  <a:srgbClr val="C00000"/>
                </a:solidFill>
                <a:latin typeface="Sathu" charset="-34"/>
                <a:ea typeface="Sathu" charset="-34"/>
                <a:cs typeface="Sathu" charset="-34"/>
              </a:rPr>
              <a:t>Robson Diniz </a:t>
            </a:r>
          </a:p>
          <a:p>
            <a:pPr algn="ctr"/>
            <a:r>
              <a:rPr lang="pt-BR" sz="2000" b="1" dirty="0">
                <a:solidFill>
                  <a:srgbClr val="C00000"/>
                </a:solidFill>
                <a:latin typeface="Sathu" charset="-34"/>
                <a:ea typeface="Sathu" charset="-34"/>
                <a:cs typeface="Sathu" charset="-34"/>
              </a:rPr>
              <a:t>RM82684</a:t>
            </a:r>
          </a:p>
          <a:p>
            <a:endParaRPr lang="pt-BR" b="1" dirty="0">
              <a:solidFill>
                <a:srgbClr val="C00000"/>
              </a:solidFill>
              <a:latin typeface="Sathu" charset="-34"/>
              <a:ea typeface="Sathu" charset="-34"/>
              <a:cs typeface="Sathu" charset="-34"/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9730204" y="3811212"/>
            <a:ext cx="2105237" cy="1433647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>
                <a:alpha val="66000"/>
              </a:srgb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2000" b="1" dirty="0">
                <a:solidFill>
                  <a:srgbClr val="C00000"/>
                </a:solidFill>
                <a:latin typeface="Sathu" charset="-34"/>
                <a:ea typeface="Sathu" charset="-34"/>
                <a:cs typeface="Sathu" charset="-34"/>
              </a:rPr>
              <a:t>CO-Founder</a:t>
            </a:r>
          </a:p>
          <a:p>
            <a:pPr algn="ctr"/>
            <a:r>
              <a:rPr lang="pt-BR" sz="2000" b="1" dirty="0">
                <a:solidFill>
                  <a:srgbClr val="C00000"/>
                </a:solidFill>
                <a:latin typeface="Sathu" charset="-34"/>
                <a:ea typeface="Sathu" charset="-34"/>
                <a:cs typeface="Sathu" charset="-34"/>
              </a:rPr>
              <a:t>Felipe Moraes</a:t>
            </a:r>
          </a:p>
          <a:p>
            <a:pPr algn="ctr"/>
            <a:r>
              <a:rPr lang="pt-BR" sz="2000" b="1" dirty="0">
                <a:solidFill>
                  <a:srgbClr val="C00000"/>
                </a:solidFill>
                <a:latin typeface="Sathu" charset="-34"/>
                <a:ea typeface="Sathu" charset="-34"/>
                <a:cs typeface="Sathu" charset="-34"/>
              </a:rPr>
              <a:t>RM82689</a:t>
            </a:r>
          </a:p>
          <a:p>
            <a:endParaRPr lang="pt-BR" b="1" dirty="0">
              <a:solidFill>
                <a:srgbClr val="C00000"/>
              </a:solidFill>
              <a:latin typeface="Sathu" charset="-34"/>
              <a:ea typeface="Sathu" charset="-34"/>
              <a:cs typeface="Sathu" charset="-34"/>
            </a:endParaRP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6752390" y="3811213"/>
            <a:ext cx="2161811" cy="120936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>
                <a:alpha val="66000"/>
              </a:srgb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2000" b="1" dirty="0">
                <a:solidFill>
                  <a:srgbClr val="C00000"/>
                </a:solidFill>
                <a:latin typeface="Sathu" charset="-34"/>
                <a:ea typeface="Sathu" charset="-34"/>
                <a:cs typeface="Sathu" charset="-34"/>
              </a:rPr>
              <a:t>CO-Founder</a:t>
            </a:r>
          </a:p>
          <a:p>
            <a:pPr algn="ctr"/>
            <a:r>
              <a:rPr lang="pt-BR" sz="2000" b="1" dirty="0">
                <a:solidFill>
                  <a:srgbClr val="C00000"/>
                </a:solidFill>
                <a:latin typeface="Sathu" charset="-34"/>
                <a:ea typeface="Sathu" charset="-34"/>
                <a:cs typeface="Sathu" charset="-34"/>
              </a:rPr>
              <a:t>Gabriel Biasoli</a:t>
            </a:r>
          </a:p>
          <a:p>
            <a:pPr algn="ctr"/>
            <a:r>
              <a:rPr lang="pt-BR" sz="2000" b="1" dirty="0">
                <a:solidFill>
                  <a:srgbClr val="C00000"/>
                </a:solidFill>
                <a:latin typeface="Sathu" charset="-34"/>
                <a:ea typeface="Sathu" charset="-34"/>
                <a:cs typeface="Sathu" charset="-34"/>
              </a:rPr>
              <a:t>RM81371</a:t>
            </a:r>
          </a:p>
          <a:p>
            <a:endParaRPr lang="pt-BR" sz="2000" b="1" dirty="0">
              <a:solidFill>
                <a:srgbClr val="C00000"/>
              </a:solidFill>
              <a:latin typeface="Sathu" charset="-34"/>
              <a:ea typeface="Sathu" charset="-34"/>
              <a:cs typeface="Sathu" charset="-34"/>
            </a:endParaRPr>
          </a:p>
        </p:txBody>
      </p:sp>
      <p:sp>
        <p:nvSpPr>
          <p:cNvPr id="13" name="Título 1"/>
          <p:cNvSpPr txBox="1">
            <a:spLocks/>
          </p:cNvSpPr>
          <p:nvPr/>
        </p:nvSpPr>
        <p:spPr>
          <a:xfrm>
            <a:off x="3631167" y="3811212"/>
            <a:ext cx="2455727" cy="1209361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>
                <a:alpha val="66000"/>
              </a:srgb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2000" b="1" dirty="0">
                <a:solidFill>
                  <a:srgbClr val="C00000"/>
                </a:solidFill>
                <a:latin typeface="Sathu" charset="-34"/>
                <a:ea typeface="Sathu" charset="-34"/>
                <a:cs typeface="Sathu" charset="-34"/>
              </a:rPr>
              <a:t>CO-Founder</a:t>
            </a:r>
          </a:p>
          <a:p>
            <a:pPr algn="ctr"/>
            <a:r>
              <a:rPr lang="pt-BR" sz="2000" b="1" dirty="0">
                <a:solidFill>
                  <a:srgbClr val="C00000"/>
                </a:solidFill>
                <a:latin typeface="Sathu" charset="-34"/>
                <a:ea typeface="Sathu" charset="-34"/>
                <a:cs typeface="Sathu" charset="-34"/>
              </a:rPr>
              <a:t>Júlio Urnau</a:t>
            </a:r>
          </a:p>
          <a:p>
            <a:pPr algn="ctr"/>
            <a:r>
              <a:rPr lang="pt-BR" sz="2000" b="1" dirty="0">
                <a:solidFill>
                  <a:srgbClr val="C00000"/>
                </a:solidFill>
                <a:latin typeface="Sathu" charset="-34"/>
                <a:ea typeface="Sathu" charset="-34"/>
                <a:cs typeface="Sathu" charset="-34"/>
              </a:rPr>
              <a:t>RM83497</a:t>
            </a:r>
          </a:p>
          <a:p>
            <a:endParaRPr lang="pt-BR" b="1" dirty="0">
              <a:solidFill>
                <a:srgbClr val="C00000"/>
              </a:solidFill>
              <a:latin typeface="Sathu" charset="-34"/>
              <a:ea typeface="Sathu" charset="-34"/>
              <a:cs typeface="Sathu" charset="-34"/>
            </a:endParaRPr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1820647" y="662598"/>
            <a:ext cx="2624353" cy="74220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b="1" dirty="0">
                <a:solidFill>
                  <a:srgbClr val="C00000"/>
                </a:solidFill>
                <a:latin typeface="Sathu" charset="-34"/>
                <a:ea typeface="Sathu" charset="-34"/>
                <a:cs typeface="Sathu" charset="-34"/>
              </a:rPr>
              <a:t>Equipe</a:t>
            </a:r>
          </a:p>
        </p:txBody>
      </p:sp>
    </p:spTree>
    <p:extLst>
      <p:ext uri="{BB962C8B-B14F-4D97-AF65-F5344CB8AC3E}">
        <p14:creationId xmlns:p14="http://schemas.microsoft.com/office/powerpoint/2010/main" val="1566809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ítulo 2"/>
          <p:cNvSpPr txBox="1">
            <a:spLocks/>
          </p:cNvSpPr>
          <p:nvPr/>
        </p:nvSpPr>
        <p:spPr>
          <a:xfrm>
            <a:off x="3552285" y="2135078"/>
            <a:ext cx="2349016" cy="492784"/>
          </a:xfrm>
          <a:prstGeom prst="rect">
            <a:avLst/>
          </a:prstGeom>
          <a:effectLst/>
          <a:scene3d>
            <a:camera prst="perspectiveFront"/>
            <a:lightRig rig="threePt" dir="t"/>
          </a:scene3d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b="1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athu" charset="-34"/>
                <a:ea typeface="Sathu" charset="-34"/>
                <a:cs typeface="Sathu" charset="-34"/>
              </a:rPr>
              <a:t>Altos Custos </a:t>
            </a:r>
          </a:p>
          <a:p>
            <a:endParaRPr lang="pt-BR" sz="2400" b="1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athu" charset="-34"/>
              <a:ea typeface="Sathu" charset="-34"/>
              <a:cs typeface="Sathu" charset="-34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1415398" y="640372"/>
            <a:ext cx="5633359" cy="74220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b="1" dirty="0">
                <a:solidFill>
                  <a:srgbClr val="C00000"/>
                </a:solidFill>
                <a:latin typeface="Sathu" charset="-34"/>
                <a:ea typeface="Sathu" charset="-34"/>
                <a:cs typeface="Sathu" charset="-34"/>
              </a:rPr>
              <a:t>Problema</a:t>
            </a:r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3552285" y="3516702"/>
            <a:ext cx="3109522" cy="492784"/>
          </a:xfrm>
          <a:prstGeom prst="rect">
            <a:avLst/>
          </a:prstGeom>
          <a:effectLst/>
          <a:scene3d>
            <a:camera prst="perspectiveFront"/>
            <a:lightRig rig="threePt" dir="t"/>
          </a:scene3d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b="1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athu" charset="-34"/>
                <a:ea typeface="Sathu" charset="-34"/>
                <a:cs typeface="Sathu" charset="-34"/>
              </a:rPr>
              <a:t>Cobertura Limitada</a:t>
            </a:r>
          </a:p>
          <a:p>
            <a:endParaRPr lang="pt-BR" sz="2400" b="1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athu" charset="-34"/>
              <a:ea typeface="Sathu" charset="-34"/>
              <a:cs typeface="Sathu" charset="-34"/>
            </a:endParaRPr>
          </a:p>
        </p:txBody>
      </p:sp>
      <p:sp>
        <p:nvSpPr>
          <p:cNvPr id="7" name="Subtítulo 2"/>
          <p:cNvSpPr txBox="1">
            <a:spLocks/>
          </p:cNvSpPr>
          <p:nvPr/>
        </p:nvSpPr>
        <p:spPr>
          <a:xfrm>
            <a:off x="3539585" y="4898326"/>
            <a:ext cx="3780638" cy="492784"/>
          </a:xfrm>
          <a:prstGeom prst="rect">
            <a:avLst/>
          </a:prstGeom>
          <a:effectLst/>
          <a:scene3d>
            <a:camera prst="perspectiveFront"/>
            <a:lightRig rig="threePt" dir="t"/>
          </a:scene3d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b="1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athu" charset="-34"/>
                <a:ea typeface="Sathu" charset="-34"/>
                <a:cs typeface="Sathu" charset="-34"/>
              </a:rPr>
              <a:t>Problemas de Agenda</a:t>
            </a:r>
          </a:p>
          <a:p>
            <a:endParaRPr lang="pt-BR" sz="2400" b="1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athu" charset="-34"/>
              <a:ea typeface="Sathu" charset="-34"/>
              <a:cs typeface="Sathu" charset="-34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66" y="1844545"/>
            <a:ext cx="1094669" cy="925351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294" y="3211108"/>
            <a:ext cx="1501991" cy="1125044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1869" y="4604281"/>
            <a:ext cx="938840" cy="93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318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5" descr="Uma imagem contendo pessoa, no interior, segurando, pequeno&#10;&#10;Descrição gerada automaticamente">
            <a:extLst>
              <a:ext uri="{FF2B5EF4-FFF2-40B4-BE49-F238E27FC236}">
                <a16:creationId xmlns:a16="http://schemas.microsoft.com/office/drawing/2014/main" id="{75E70686-0797-4B91-8D10-76DAC37A6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00" y="0"/>
            <a:ext cx="7023100" cy="6858000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1679509" y="635724"/>
            <a:ext cx="5633359" cy="74220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b="1">
                <a:solidFill>
                  <a:srgbClr val="C00000"/>
                </a:solidFill>
                <a:latin typeface="Sathu" charset="-34"/>
                <a:ea typeface="Sathu" charset="-34"/>
                <a:cs typeface="Sathu" charset="-34"/>
              </a:rPr>
              <a:t>Mercado</a:t>
            </a:r>
            <a:endParaRPr lang="pt-BR" b="1" dirty="0">
              <a:solidFill>
                <a:srgbClr val="C00000"/>
              </a:solidFill>
              <a:latin typeface="Sathu" charset="-34"/>
              <a:ea typeface="Sathu" charset="-34"/>
              <a:cs typeface="Sathu" charset="-34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3286E74-381D-4DF6-A05C-C2F69E27E806}"/>
              </a:ext>
            </a:extLst>
          </p:cNvPr>
          <p:cNvSpPr txBox="1"/>
          <p:nvPr/>
        </p:nvSpPr>
        <p:spPr>
          <a:xfrm>
            <a:off x="838200" y="6305183"/>
            <a:ext cx="10515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C00000"/>
                </a:solidFill>
                <a:latin typeface="Sathu" charset="-34"/>
                <a:ea typeface="Sathu" charset="-34"/>
                <a:cs typeface="Sathu" charset="-34"/>
              </a:rPr>
              <a:t>Fonte: https://www.marketdataforecast.com/market-reports/telemedicine-market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533C4DA7-6109-4F17-904D-5BF548B67D06}"/>
              </a:ext>
            </a:extLst>
          </p:cNvPr>
          <p:cNvSpPr txBox="1">
            <a:spLocks/>
          </p:cNvSpPr>
          <p:nvPr/>
        </p:nvSpPr>
        <p:spPr>
          <a:xfrm>
            <a:off x="838200" y="2515924"/>
            <a:ext cx="2819400" cy="15099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lnSpc>
                <a:spcPct val="100000"/>
              </a:lnSpc>
              <a:buClr>
                <a:schemeClr val="accent1"/>
              </a:buClr>
              <a:buNone/>
            </a:pPr>
            <a:r>
              <a:rPr lang="pt-BR" sz="2000" b="1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athu" charset="-34"/>
                <a:ea typeface="Sathu" charset="-34"/>
                <a:cs typeface="Sathu" charset="-34"/>
              </a:rPr>
              <a:t>Faturamento anual de US$ 35,46 bi em 2020</a:t>
            </a:r>
          </a:p>
        </p:txBody>
      </p:sp>
      <p:pic>
        <p:nvPicPr>
          <p:cNvPr id="10" name="Gráfico 7">
            <a:extLst>
              <a:ext uri="{FF2B5EF4-FFF2-40B4-BE49-F238E27FC236}">
                <a16:creationId xmlns:a16="http://schemas.microsoft.com/office/drawing/2014/main" id="{4CED18DB-7F3B-4247-9433-995A6DF22EB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0925" y="1636179"/>
            <a:ext cx="1045503" cy="725320"/>
          </a:xfrm>
          <a:prstGeom prst="rect">
            <a:avLst/>
          </a:prstGeom>
          <a:effectLst>
            <a:glow rad="101600">
              <a:srgbClr val="B9CF9B">
                <a:alpha val="60000"/>
              </a:srgbClr>
            </a:glow>
          </a:effectLst>
        </p:spPr>
      </p:pic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482EEC8E-27E7-40DF-ABB2-E71142229A3A}"/>
              </a:ext>
            </a:extLst>
          </p:cNvPr>
          <p:cNvSpPr txBox="1">
            <a:spLocks/>
          </p:cNvSpPr>
          <p:nvPr/>
        </p:nvSpPr>
        <p:spPr>
          <a:xfrm>
            <a:off x="939560" y="4643773"/>
            <a:ext cx="2827579" cy="1450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lnSpc>
                <a:spcPct val="110000"/>
              </a:lnSpc>
              <a:buClr>
                <a:schemeClr val="accent1"/>
              </a:buClr>
              <a:buNone/>
            </a:pPr>
            <a:r>
              <a:rPr lang="pt-BR" sz="2000" b="1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athu" charset="-34"/>
                <a:ea typeface="Sathu" charset="-34"/>
                <a:cs typeface="Sathu" charset="-34"/>
              </a:rPr>
              <a:t>Expectativa de Faturamento Anual de US$ 80,61 bi até 2025</a:t>
            </a:r>
          </a:p>
        </p:txBody>
      </p:sp>
      <p:pic>
        <p:nvPicPr>
          <p:cNvPr id="15" name="Gráfico 2">
            <a:extLst>
              <a:ext uri="{FF2B5EF4-FFF2-40B4-BE49-F238E27FC236}">
                <a16:creationId xmlns:a16="http://schemas.microsoft.com/office/drawing/2014/main" id="{79E60529-2FCF-4DAD-9D2C-EA8DDDB3E56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93467" y="3669967"/>
            <a:ext cx="1194312" cy="876891"/>
          </a:xfrm>
          <a:prstGeom prst="rect">
            <a:avLst/>
          </a:prstGeom>
          <a:effectLst>
            <a:glow rad="101600">
              <a:srgbClr val="B9CF9B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231942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1679509" y="635724"/>
            <a:ext cx="2816291" cy="74220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b="1" dirty="0">
                <a:solidFill>
                  <a:srgbClr val="C00000"/>
                </a:solidFill>
                <a:latin typeface="Sathu" charset="-34"/>
                <a:ea typeface="Sathu" charset="-34"/>
                <a:cs typeface="Sathu" charset="-34"/>
              </a:rPr>
              <a:t>Solução</a:t>
            </a:r>
          </a:p>
        </p:txBody>
      </p:sp>
      <p:grpSp>
        <p:nvGrpSpPr>
          <p:cNvPr id="2" name="Grupo 1"/>
          <p:cNvGrpSpPr/>
          <p:nvPr/>
        </p:nvGrpSpPr>
        <p:grpSpPr>
          <a:xfrm>
            <a:off x="6692900" y="635724"/>
            <a:ext cx="3392415" cy="5822442"/>
            <a:chOff x="7200900" y="569748"/>
            <a:chExt cx="3392415" cy="5822442"/>
          </a:xfrm>
        </p:grpSpPr>
        <p:pic>
          <p:nvPicPr>
            <p:cNvPr id="5" name="Imagem 8" descr="Tela de celular com aplicativo aberto&#10;&#10;Descrição gerada automaticamente">
              <a:extLst>
                <a:ext uri="{FF2B5EF4-FFF2-40B4-BE49-F238E27FC236}">
                  <a16:creationId xmlns:a16="http://schemas.microsoft.com/office/drawing/2014/main" id="{99269DFA-9A4F-49A5-8785-9A0D949C69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676" t="-580" r="1117" b="290"/>
            <a:stretch/>
          </p:blipFill>
          <p:spPr>
            <a:xfrm>
              <a:off x="7200900" y="569748"/>
              <a:ext cx="3392415" cy="582244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6" name="Imagem 5" descr="Interface gráfica do usuário, Aplicativo, Site&#10;&#10;Descrição gerada automaticamente">
              <a:extLst>
                <a:ext uri="{FF2B5EF4-FFF2-40B4-BE49-F238E27FC236}">
                  <a16:creationId xmlns:a16="http://schemas.microsoft.com/office/drawing/2014/main" id="{3D1F78C9-DD69-489F-9FB9-EB6A082293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042" r="33075"/>
            <a:stretch/>
          </p:blipFill>
          <p:spPr>
            <a:xfrm>
              <a:off x="7552911" y="1377924"/>
              <a:ext cx="2594389" cy="408307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7" name="Subtítulo 2"/>
          <p:cNvSpPr txBox="1">
            <a:spLocks/>
          </p:cNvSpPr>
          <p:nvPr/>
        </p:nvSpPr>
        <p:spPr>
          <a:xfrm>
            <a:off x="2528025" y="3216384"/>
            <a:ext cx="3834675" cy="1122534"/>
          </a:xfrm>
          <a:prstGeom prst="rect">
            <a:avLst/>
          </a:prstGeom>
          <a:effectLst/>
          <a:scene3d>
            <a:camera prst="perspectiveFront"/>
            <a:lightRig rig="threePt" dir="t"/>
          </a:scene3d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b="1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athu" charset="-34"/>
                <a:ea typeface="Sathu" charset="-34"/>
                <a:cs typeface="Sathu" charset="-34"/>
              </a:rPr>
              <a:t>Facilitar o Agendamento de Consultas</a:t>
            </a:r>
          </a:p>
          <a:p>
            <a:pPr marL="0" indent="0">
              <a:buNone/>
            </a:pPr>
            <a:endParaRPr lang="pt-BR" sz="2000" b="1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athu" charset="-34"/>
              <a:ea typeface="Sathu" charset="-34"/>
              <a:cs typeface="Sathu" charset="-34"/>
            </a:endParaRPr>
          </a:p>
          <a:p>
            <a:endParaRPr lang="pt-BR" sz="2000" b="1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athu" charset="-34"/>
              <a:ea typeface="Sathu" charset="-34"/>
              <a:cs typeface="Sathu" charset="-34"/>
            </a:endParaRPr>
          </a:p>
        </p:txBody>
      </p:sp>
      <p:sp>
        <p:nvSpPr>
          <p:cNvPr id="8" name="Subtítulo 2"/>
          <p:cNvSpPr txBox="1">
            <a:spLocks/>
          </p:cNvSpPr>
          <p:nvPr/>
        </p:nvSpPr>
        <p:spPr>
          <a:xfrm>
            <a:off x="2528026" y="1799031"/>
            <a:ext cx="3316962" cy="842570"/>
          </a:xfrm>
          <a:prstGeom prst="rect">
            <a:avLst/>
          </a:prstGeom>
          <a:effectLst/>
          <a:scene3d>
            <a:camera prst="perspectiveFront"/>
            <a:lightRig rig="threePt" dir="t"/>
          </a:scene3d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b="1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athu" charset="-34"/>
                <a:ea typeface="Sathu" charset="-34"/>
                <a:cs typeface="Sathu" charset="-34"/>
              </a:rPr>
              <a:t>Conectar Pacientes e Clientes</a:t>
            </a:r>
          </a:p>
          <a:p>
            <a:endParaRPr lang="pt-BR" sz="500" b="1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athu" charset="-34"/>
              <a:ea typeface="Sathu" charset="-34"/>
              <a:cs typeface="Sathu" charset="-34"/>
            </a:endParaRPr>
          </a:p>
        </p:txBody>
      </p:sp>
      <p:sp>
        <p:nvSpPr>
          <p:cNvPr id="9" name="Subtítulo 2"/>
          <p:cNvSpPr txBox="1">
            <a:spLocks/>
          </p:cNvSpPr>
          <p:nvPr/>
        </p:nvSpPr>
        <p:spPr>
          <a:xfrm>
            <a:off x="2528025" y="4580167"/>
            <a:ext cx="2922517" cy="1193104"/>
          </a:xfrm>
          <a:prstGeom prst="rect">
            <a:avLst/>
          </a:prstGeom>
          <a:effectLst/>
          <a:scene3d>
            <a:camera prst="perspectiveFront"/>
            <a:lightRig rig="threePt" dir="t"/>
          </a:scene3d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b="1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athu" charset="-34"/>
                <a:ea typeface="Sathu" charset="-34"/>
                <a:cs typeface="Sathu" charset="-34"/>
              </a:rPr>
              <a:t>Maior Oferta de Especialista e Menores Custos</a:t>
            </a:r>
          </a:p>
          <a:p>
            <a:endParaRPr lang="pt-BR" sz="2000" b="1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athu" charset="-34"/>
              <a:ea typeface="Sathu" charset="-34"/>
              <a:cs typeface="Sathu" charset="-34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4249271" y="39086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3176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/>
          <p:cNvSpPr txBox="1">
            <a:spLocks/>
          </p:cNvSpPr>
          <p:nvPr/>
        </p:nvSpPr>
        <p:spPr>
          <a:xfrm>
            <a:off x="3195986" y="1924282"/>
            <a:ext cx="3057643" cy="990011"/>
          </a:xfrm>
          <a:prstGeom prst="rect">
            <a:avLst/>
          </a:prstGeom>
          <a:effectLst/>
          <a:scene3d>
            <a:camera prst="perspectiveFront"/>
            <a:lightRig rig="threePt" dir="t"/>
          </a:scene3d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8000" b="1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athu" charset="-34"/>
                <a:ea typeface="Sathu" charset="-34"/>
                <a:cs typeface="Sathu" charset="-34"/>
              </a:rPr>
              <a:t>Assinatura Mensal para Clinicas, Hospitais e Farmácia</a:t>
            </a:r>
          </a:p>
          <a:p>
            <a:pPr algn="ctr"/>
            <a:endParaRPr lang="pt-BR" sz="2400" b="1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athu" charset="-34"/>
              <a:ea typeface="Sathu" charset="-34"/>
              <a:cs typeface="Sathu" charset="-34"/>
            </a:endParaRPr>
          </a:p>
        </p:txBody>
      </p:sp>
      <p:sp>
        <p:nvSpPr>
          <p:cNvPr id="5" name="Subtítulo 2"/>
          <p:cNvSpPr txBox="1">
            <a:spLocks/>
          </p:cNvSpPr>
          <p:nvPr/>
        </p:nvSpPr>
        <p:spPr>
          <a:xfrm>
            <a:off x="3195986" y="3327661"/>
            <a:ext cx="3535081" cy="1010717"/>
          </a:xfrm>
          <a:prstGeom prst="rect">
            <a:avLst/>
          </a:prstGeom>
          <a:effectLst/>
          <a:scene3d>
            <a:camera prst="perspectiveFront"/>
            <a:lightRig rig="threePt" dir="t"/>
          </a:scene3d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b="1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athu" charset="-34"/>
                <a:ea typeface="Sathu" charset="-34"/>
                <a:cs typeface="Sathu" charset="-34"/>
              </a:rPr>
              <a:t>Anúncios, Publicidades e Notificações </a:t>
            </a:r>
          </a:p>
          <a:p>
            <a:pPr marL="0" indent="0" algn="ctr">
              <a:buNone/>
            </a:pPr>
            <a:endParaRPr lang="pt-BR" sz="900" b="1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athu" charset="-34"/>
              <a:ea typeface="Sathu" charset="-34"/>
              <a:cs typeface="Sathu" charset="-34"/>
            </a:endParaRPr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3195985" y="4710457"/>
            <a:ext cx="3535081" cy="1080942"/>
          </a:xfrm>
          <a:prstGeom prst="rect">
            <a:avLst/>
          </a:prstGeom>
          <a:effectLst/>
          <a:scene3d>
            <a:camera prst="perspectiveFront"/>
            <a:lightRig rig="threePt" dir="t"/>
          </a:scene3d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8000" b="1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athu" charset="-34"/>
                <a:ea typeface="Sathu" charset="-34"/>
                <a:cs typeface="Sathu" charset="-34"/>
              </a:rPr>
              <a:t>Custos por Agendamento, Tele Consulta e Prontuário Digital</a:t>
            </a:r>
          </a:p>
          <a:p>
            <a:endParaRPr lang="pt-BR" sz="2400" b="1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athu" charset="-34"/>
              <a:ea typeface="Sathu" charset="-34"/>
              <a:cs typeface="Sathu" charset="-34"/>
            </a:endParaRP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2036547" y="611798"/>
            <a:ext cx="5633359" cy="74220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b="1" dirty="0">
                <a:solidFill>
                  <a:srgbClr val="C00000"/>
                </a:solidFill>
                <a:latin typeface="Sathu" charset="-34"/>
                <a:ea typeface="Sathu" charset="-34"/>
                <a:cs typeface="Sathu" charset="-34"/>
              </a:rPr>
              <a:t>Modelo de Negocio</a:t>
            </a:r>
          </a:p>
        </p:txBody>
      </p:sp>
      <p:pic>
        <p:nvPicPr>
          <p:cNvPr id="26" name="Imagem 7" descr="Ícone&#10;&#10;Descrição gerada automaticamente">
            <a:extLst>
              <a:ext uri="{FF2B5EF4-FFF2-40B4-BE49-F238E27FC236}">
                <a16:creationId xmlns:a16="http://schemas.microsoft.com/office/drawing/2014/main" id="{908E59AB-4796-4DBB-8102-E757F862ED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42479" t="12605" r="42314" b="840"/>
          <a:stretch/>
        </p:blipFill>
        <p:spPr>
          <a:xfrm>
            <a:off x="2162173" y="3286591"/>
            <a:ext cx="890969" cy="1019861"/>
          </a:xfrm>
          <a:prstGeom prst="rect">
            <a:avLst/>
          </a:prstGeom>
        </p:spPr>
      </p:pic>
      <p:pic>
        <p:nvPicPr>
          <p:cNvPr id="27" name="Imagem 7" descr="Ícone&#10;&#10;Descrição gerada automaticamente">
            <a:extLst>
              <a:ext uri="{FF2B5EF4-FFF2-40B4-BE49-F238E27FC236}">
                <a16:creationId xmlns:a16="http://schemas.microsoft.com/office/drawing/2014/main" id="{9B2562A2-9200-44C2-9F9B-F57052BF32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5077" t="26050" r="83636" b="11765"/>
          <a:stretch/>
        </p:blipFill>
        <p:spPr>
          <a:xfrm>
            <a:off x="2141394" y="1924282"/>
            <a:ext cx="780128" cy="861972"/>
          </a:xfrm>
          <a:prstGeom prst="rect">
            <a:avLst/>
          </a:prstGeom>
        </p:spPr>
      </p:pic>
      <p:pic>
        <p:nvPicPr>
          <p:cNvPr id="28" name="Imagem 7" descr="Ícone&#10;&#10;Descrição gerada automaticamente">
            <a:extLst>
              <a:ext uri="{FF2B5EF4-FFF2-40B4-BE49-F238E27FC236}">
                <a16:creationId xmlns:a16="http://schemas.microsoft.com/office/drawing/2014/main" id="{1D7F9C4D-0D26-4EC8-9B83-A1070AA34F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76364" t="26098" r="9587" b="12605"/>
          <a:stretch/>
        </p:blipFill>
        <p:spPr>
          <a:xfrm>
            <a:off x="2149472" y="4672800"/>
            <a:ext cx="890969" cy="90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02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5">
            <a:extLst>
              <a:ext uri="{FF2B5EF4-FFF2-40B4-BE49-F238E27FC236}">
                <a16:creationId xmlns:a16="http://schemas.microsoft.com/office/drawing/2014/main" id="{9FE7B819-5C99-43AC-9648-E17F4E09BE05}"/>
              </a:ext>
            </a:extLst>
          </p:cNvPr>
          <p:cNvGrpSpPr/>
          <p:nvPr/>
        </p:nvGrpSpPr>
        <p:grpSpPr>
          <a:xfrm>
            <a:off x="838200" y="1717258"/>
            <a:ext cx="10834609" cy="3656014"/>
            <a:chOff x="1295402" y="2135186"/>
            <a:chExt cx="9667875" cy="3262313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FB51803C-F3C9-47AC-8013-B5DF83F10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5402" y="2135186"/>
              <a:ext cx="5769711" cy="3262313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3F258DDF-BA13-4416-9F64-CEC9E5AFB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8411" y="2135186"/>
              <a:ext cx="5754866" cy="3262313"/>
            </a:xfrm>
            <a:prstGeom prst="rect">
              <a:avLst/>
            </a:prstGeom>
          </p:spPr>
        </p:pic>
      </p:grpSp>
      <p:grpSp>
        <p:nvGrpSpPr>
          <p:cNvPr id="7" name="Agrupar 12">
            <a:extLst>
              <a:ext uri="{FF2B5EF4-FFF2-40B4-BE49-F238E27FC236}">
                <a16:creationId xmlns:a16="http://schemas.microsoft.com/office/drawing/2014/main" id="{A88BB13C-FD24-41DB-BEE1-B306A179DE72}"/>
              </a:ext>
            </a:extLst>
          </p:cNvPr>
          <p:cNvGrpSpPr/>
          <p:nvPr/>
        </p:nvGrpSpPr>
        <p:grpSpPr>
          <a:xfrm>
            <a:off x="7635081" y="5190710"/>
            <a:ext cx="4228308" cy="1181100"/>
            <a:chOff x="7635081" y="5190710"/>
            <a:chExt cx="4228308" cy="1181100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8" name="Espaço Reservado para Conteúdo 2">
              <a:extLst>
                <a:ext uri="{FF2B5EF4-FFF2-40B4-BE49-F238E27FC236}">
                  <a16:creationId xmlns:a16="http://schemas.microsoft.com/office/drawing/2014/main" id="{94843BF7-3DA5-4CBE-B3D3-34AC30041A0B}"/>
                </a:ext>
              </a:extLst>
            </p:cNvPr>
            <p:cNvSpPr txBox="1">
              <a:spLocks/>
            </p:cNvSpPr>
            <p:nvPr/>
          </p:nvSpPr>
          <p:spPr>
            <a:xfrm>
              <a:off x="7635081" y="5900322"/>
              <a:ext cx="3124200" cy="439738"/>
            </a:xfrm>
            <a:prstGeom prst="rect">
              <a:avLst/>
            </a:prstGeom>
            <a:solidFill>
              <a:srgbClr val="69A279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pt-BR" sz="2400" b="1" dirty="0">
                  <a:solidFill>
                    <a:schemeClr val="bg1"/>
                  </a:solidFill>
                  <a:latin typeface="Lato" panose="020F0502020204030203" pitchFamily="34" charset="0"/>
                </a:rPr>
                <a:t>Protótipo Completo</a:t>
              </a:r>
              <a:endParaRPr lang="pt-BR" sz="2400" dirty="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pic>
          <p:nvPicPr>
            <p:cNvPr id="9" name="Gráfico 9">
              <a:extLst>
                <a:ext uri="{FF2B5EF4-FFF2-40B4-BE49-F238E27FC236}">
                  <a16:creationId xmlns:a16="http://schemas.microsoft.com/office/drawing/2014/main" id="{D357DC9C-7641-4B56-9777-C6125DAD0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682289" y="5190710"/>
              <a:ext cx="1181100" cy="1181100"/>
            </a:xfrm>
            <a:prstGeom prst="rect">
              <a:avLst/>
            </a:prstGeom>
          </p:spPr>
        </p:pic>
      </p:grpSp>
      <p:sp>
        <p:nvSpPr>
          <p:cNvPr id="10" name="Título 1"/>
          <p:cNvSpPr txBox="1">
            <a:spLocks/>
          </p:cNvSpPr>
          <p:nvPr/>
        </p:nvSpPr>
        <p:spPr>
          <a:xfrm>
            <a:off x="1820647" y="586398"/>
            <a:ext cx="5633359" cy="74220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b="1" dirty="0">
                <a:solidFill>
                  <a:srgbClr val="C00000"/>
                </a:solidFill>
                <a:latin typeface="Sathu" charset="-34"/>
                <a:ea typeface="Sathu" charset="-34"/>
                <a:cs typeface="Sathu" charset="-34"/>
              </a:rPr>
              <a:t>Protótipos</a:t>
            </a:r>
          </a:p>
        </p:txBody>
      </p:sp>
    </p:spTree>
    <p:extLst>
      <p:ext uri="{BB962C8B-B14F-4D97-AF65-F5344CB8AC3E}">
        <p14:creationId xmlns:p14="http://schemas.microsoft.com/office/powerpoint/2010/main" val="1812696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1820647" y="714990"/>
            <a:ext cx="5633359" cy="74220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b="1" dirty="0">
                <a:solidFill>
                  <a:srgbClr val="C00000"/>
                </a:solidFill>
                <a:latin typeface="Sathu" charset="-34"/>
                <a:ea typeface="Sathu" charset="-34"/>
                <a:cs typeface="Sathu" charset="-34"/>
              </a:rPr>
              <a:t>Diferenciais</a:t>
            </a:r>
          </a:p>
        </p:txBody>
      </p:sp>
      <p:pic>
        <p:nvPicPr>
          <p:cNvPr id="8" name="Gráfico 22">
            <a:extLst>
              <a:ext uri="{FF2B5EF4-FFF2-40B4-BE49-F238E27FC236}">
                <a16:creationId xmlns:a16="http://schemas.microsoft.com/office/drawing/2014/main" id="{FB6B979C-1EBC-48A7-B4A7-F083BEF00BD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2570" y="2103769"/>
            <a:ext cx="1795462" cy="1833663"/>
          </a:xfrm>
          <a:prstGeom prst="rect">
            <a:avLst/>
          </a:prstGeom>
          <a:effectLst/>
          <a:scene3d>
            <a:camera prst="perspectiveFront"/>
            <a:lightRig rig="threePt" dir="t"/>
          </a:scene3d>
        </p:spPr>
      </p:pic>
      <p:pic>
        <p:nvPicPr>
          <p:cNvPr id="9" name="Gráfico 24">
            <a:extLst>
              <a:ext uri="{FF2B5EF4-FFF2-40B4-BE49-F238E27FC236}">
                <a16:creationId xmlns:a16="http://schemas.microsoft.com/office/drawing/2014/main" id="{E5EDCE68-B970-4FFB-8E11-4E9DA19A1F9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8096" y="2231382"/>
            <a:ext cx="1562101" cy="1562101"/>
          </a:xfrm>
          <a:prstGeom prst="rect">
            <a:avLst/>
          </a:prstGeom>
          <a:effectLst/>
        </p:spPr>
      </p:pic>
      <p:pic>
        <p:nvPicPr>
          <p:cNvPr id="10" name="Gráfico 26">
            <a:extLst>
              <a:ext uri="{FF2B5EF4-FFF2-40B4-BE49-F238E27FC236}">
                <a16:creationId xmlns:a16="http://schemas.microsoft.com/office/drawing/2014/main" id="{B9674C21-B3B6-4E8E-8379-E4DF5534EFF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46254" y="2209560"/>
            <a:ext cx="1690689" cy="1690689"/>
          </a:xfrm>
          <a:prstGeom prst="rect">
            <a:avLst/>
          </a:prstGeom>
        </p:spPr>
      </p:pic>
      <p:sp>
        <p:nvSpPr>
          <p:cNvPr id="14" name="Subtítulo 2"/>
          <p:cNvSpPr txBox="1">
            <a:spLocks/>
          </p:cNvSpPr>
          <p:nvPr/>
        </p:nvSpPr>
        <p:spPr>
          <a:xfrm>
            <a:off x="845532" y="4207243"/>
            <a:ext cx="3535081" cy="1010717"/>
          </a:xfrm>
          <a:prstGeom prst="rect">
            <a:avLst/>
          </a:prstGeom>
          <a:effectLst/>
          <a:scene3d>
            <a:camera prst="perspectiveFront"/>
            <a:lightRig rig="threePt" dir="t"/>
          </a:scene3d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000" b="1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athu" charset="-34"/>
                <a:ea typeface="Sathu" charset="-34"/>
                <a:cs typeface="Sathu" charset="-34"/>
              </a:rPr>
              <a:t>Aplicável em todo o território brasileiro</a:t>
            </a:r>
          </a:p>
          <a:p>
            <a:pPr marL="0" indent="0" algn="ctr">
              <a:buNone/>
            </a:pPr>
            <a:endParaRPr lang="pt-BR" sz="900" b="1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athu" charset="-34"/>
              <a:ea typeface="Sathu" charset="-34"/>
              <a:cs typeface="Sathu" charset="-34"/>
            </a:endParaRPr>
          </a:p>
        </p:txBody>
      </p:sp>
      <p:sp>
        <p:nvSpPr>
          <p:cNvPr id="15" name="Subtítulo 2"/>
          <p:cNvSpPr txBox="1">
            <a:spLocks/>
          </p:cNvSpPr>
          <p:nvPr/>
        </p:nvSpPr>
        <p:spPr>
          <a:xfrm>
            <a:off x="4380613" y="4154312"/>
            <a:ext cx="3535081" cy="1010717"/>
          </a:xfrm>
          <a:prstGeom prst="rect">
            <a:avLst/>
          </a:prstGeom>
          <a:effectLst/>
          <a:scene3d>
            <a:camera prst="perspectiveFront"/>
            <a:lightRig rig="threePt" dir="t"/>
          </a:scene3d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000" b="1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athu" charset="-34"/>
                <a:ea typeface="Sathu" charset="-34"/>
                <a:cs typeface="Sathu" charset="-34"/>
              </a:rPr>
              <a:t>Multiplataforma de fácil implementação</a:t>
            </a:r>
          </a:p>
          <a:p>
            <a:pPr marL="0" indent="0" algn="ctr">
              <a:buNone/>
            </a:pPr>
            <a:endParaRPr lang="pt-BR" sz="900" b="1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athu" charset="-34"/>
              <a:ea typeface="Sathu" charset="-34"/>
              <a:cs typeface="Sathu" charset="-34"/>
            </a:endParaRPr>
          </a:p>
        </p:txBody>
      </p:sp>
      <p:sp>
        <p:nvSpPr>
          <p:cNvPr id="16" name="Subtítulo 2"/>
          <p:cNvSpPr txBox="1">
            <a:spLocks/>
          </p:cNvSpPr>
          <p:nvPr/>
        </p:nvSpPr>
        <p:spPr>
          <a:xfrm>
            <a:off x="8023312" y="4207242"/>
            <a:ext cx="3535081" cy="1010717"/>
          </a:xfrm>
          <a:prstGeom prst="rect">
            <a:avLst/>
          </a:prstGeom>
          <a:effectLst/>
          <a:scene3d>
            <a:camera prst="perspectiveFront"/>
            <a:lightRig rig="threePt" dir="t"/>
          </a:scene3d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000" b="1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athu" charset="-34"/>
                <a:ea typeface="Sathu" charset="-34"/>
                <a:cs typeface="Sathu" charset="-34"/>
              </a:rPr>
              <a:t>Tudo integrado em uma única aplicação, contendo uma Marketplace, agenda medica e Prontuário digital</a:t>
            </a:r>
          </a:p>
          <a:p>
            <a:pPr marL="0" indent="0" algn="ctr">
              <a:buNone/>
            </a:pPr>
            <a:endParaRPr lang="pt-BR" sz="900" b="1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athu" charset="-34"/>
              <a:ea typeface="Sathu" charset="-34"/>
              <a:cs typeface="Sathu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0244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F72B1BB-EBB9-4969-94D7-67E4C8346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391" y="3885021"/>
            <a:ext cx="2952409" cy="71799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C9BD3AB-3E48-4EED-898F-D7E4D5636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760" y="4748020"/>
            <a:ext cx="2646600" cy="845034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2B954D2-2D2A-4003-AC92-32169DC1B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850" y="2160025"/>
            <a:ext cx="3107490" cy="48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7644EB27-6432-497F-820B-E00C93F42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534" y="2967654"/>
            <a:ext cx="2280826" cy="58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242C5659-8A91-42A4-A5AF-4079590EF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157" y="2003386"/>
            <a:ext cx="2755434" cy="56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3A4D4EA-D2A7-4CDA-B8AA-CC78EB0812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810" y="3927270"/>
            <a:ext cx="2837770" cy="633497"/>
          </a:xfrm>
          <a:prstGeom prst="rect">
            <a:avLst/>
          </a:prstGeom>
        </p:spPr>
      </p:pic>
      <p:sp>
        <p:nvSpPr>
          <p:cNvPr id="11" name="Título 1"/>
          <p:cNvSpPr txBox="1">
            <a:spLocks/>
          </p:cNvSpPr>
          <p:nvPr/>
        </p:nvSpPr>
        <p:spPr>
          <a:xfrm>
            <a:off x="2036547" y="635612"/>
            <a:ext cx="5633359" cy="74220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b="1" dirty="0">
                <a:solidFill>
                  <a:srgbClr val="C00000"/>
                </a:solidFill>
                <a:latin typeface="Sathu" charset="-34"/>
                <a:ea typeface="Sathu" charset="-34"/>
                <a:cs typeface="Sathu" charset="-34"/>
              </a:rPr>
              <a:t>Concorrências</a:t>
            </a:r>
          </a:p>
        </p:txBody>
      </p:sp>
    </p:spTree>
    <p:extLst>
      <p:ext uri="{BB962C8B-B14F-4D97-AF65-F5344CB8AC3E}">
        <p14:creationId xmlns:p14="http://schemas.microsoft.com/office/powerpoint/2010/main" val="1344581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1944023" y="1431370"/>
            <a:ext cx="5633359" cy="74220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b="1" dirty="0">
                <a:solidFill>
                  <a:srgbClr val="C00000"/>
                </a:solidFill>
                <a:latin typeface="Sathu" charset="-34"/>
                <a:ea typeface="Sathu" charset="-34"/>
                <a:cs typeface="Sathu" charset="-34"/>
              </a:rPr>
              <a:t>RoadMap</a:t>
            </a:r>
          </a:p>
        </p:txBody>
      </p:sp>
      <p:sp>
        <p:nvSpPr>
          <p:cNvPr id="9" name="Divisa 8"/>
          <p:cNvSpPr/>
          <p:nvPr/>
        </p:nvSpPr>
        <p:spPr>
          <a:xfrm>
            <a:off x="2036546" y="2895600"/>
            <a:ext cx="300253" cy="1231900"/>
          </a:xfrm>
          <a:prstGeom prst="chevron">
            <a:avLst/>
          </a:prstGeom>
          <a:solidFill>
            <a:srgbClr val="C0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Seta para a Direita 7"/>
          <p:cNvSpPr/>
          <p:nvPr/>
        </p:nvSpPr>
        <p:spPr>
          <a:xfrm>
            <a:off x="1117600" y="3429000"/>
            <a:ext cx="10248900" cy="15240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Divisa 15"/>
          <p:cNvSpPr/>
          <p:nvPr/>
        </p:nvSpPr>
        <p:spPr>
          <a:xfrm>
            <a:off x="3752842" y="2895600"/>
            <a:ext cx="300253" cy="1231900"/>
          </a:xfrm>
          <a:prstGeom prst="chevron">
            <a:avLst/>
          </a:prstGeom>
          <a:solidFill>
            <a:srgbClr val="C0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Divisa 17"/>
          <p:cNvSpPr/>
          <p:nvPr/>
        </p:nvSpPr>
        <p:spPr>
          <a:xfrm>
            <a:off x="5514986" y="2895600"/>
            <a:ext cx="300253" cy="1231900"/>
          </a:xfrm>
          <a:prstGeom prst="chevron">
            <a:avLst/>
          </a:prstGeom>
          <a:solidFill>
            <a:srgbClr val="C0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Divisa 18"/>
          <p:cNvSpPr/>
          <p:nvPr/>
        </p:nvSpPr>
        <p:spPr>
          <a:xfrm>
            <a:off x="7427256" y="2895600"/>
            <a:ext cx="300253" cy="1231900"/>
          </a:xfrm>
          <a:prstGeom prst="chevron">
            <a:avLst/>
          </a:prstGeom>
          <a:solidFill>
            <a:srgbClr val="C0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Divisa 20"/>
          <p:cNvSpPr/>
          <p:nvPr/>
        </p:nvSpPr>
        <p:spPr>
          <a:xfrm>
            <a:off x="9743108" y="2895600"/>
            <a:ext cx="300253" cy="1231900"/>
          </a:xfrm>
          <a:prstGeom prst="chevron">
            <a:avLst/>
          </a:prstGeom>
          <a:solidFill>
            <a:srgbClr val="C0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ítulo 1"/>
          <p:cNvSpPr txBox="1">
            <a:spLocks/>
          </p:cNvSpPr>
          <p:nvPr/>
        </p:nvSpPr>
        <p:spPr>
          <a:xfrm>
            <a:off x="1144223" y="4260630"/>
            <a:ext cx="1784645" cy="560763"/>
          </a:xfrm>
          <a:prstGeom prst="rect">
            <a:avLst/>
          </a:prstGeom>
          <a:noFill/>
          <a:effectLst>
            <a:outerShdw blurRad="50800" dist="50800" dir="5400000" sx="81000" sy="81000" algn="ctr" rotWithShape="0">
              <a:srgbClr val="000000">
                <a:alpha val="66000"/>
              </a:srgb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2000" b="1" dirty="0">
                <a:solidFill>
                  <a:srgbClr val="C00000"/>
                </a:solidFill>
                <a:latin typeface="Sathu" charset="-34"/>
                <a:ea typeface="Sathu" charset="-34"/>
                <a:cs typeface="Sathu" charset="-34"/>
              </a:rPr>
              <a:t>MVP</a:t>
            </a:r>
          </a:p>
          <a:p>
            <a:pPr algn="ctr"/>
            <a:r>
              <a:rPr lang="pt-BR" sz="2000" b="1" dirty="0">
                <a:solidFill>
                  <a:srgbClr val="C00000"/>
                </a:solidFill>
                <a:latin typeface="Sathu" charset="-34"/>
                <a:ea typeface="Sathu" charset="-34"/>
                <a:cs typeface="Sathu" charset="-34"/>
              </a:rPr>
              <a:t>Ideação</a:t>
            </a:r>
          </a:p>
          <a:p>
            <a:pPr algn="ctr"/>
            <a:endParaRPr lang="pt-BR" b="1" dirty="0">
              <a:solidFill>
                <a:srgbClr val="C00000"/>
              </a:solidFill>
              <a:latin typeface="Sathu" charset="-34"/>
              <a:ea typeface="Sathu" charset="-34"/>
              <a:cs typeface="Sathu" charset="-34"/>
            </a:endParaRPr>
          </a:p>
        </p:txBody>
      </p:sp>
      <p:sp>
        <p:nvSpPr>
          <p:cNvPr id="24" name="Título 1"/>
          <p:cNvSpPr txBox="1">
            <a:spLocks/>
          </p:cNvSpPr>
          <p:nvPr/>
        </p:nvSpPr>
        <p:spPr>
          <a:xfrm>
            <a:off x="6440662" y="4283258"/>
            <a:ext cx="2273440" cy="1101725"/>
          </a:xfrm>
          <a:prstGeom prst="rect">
            <a:avLst/>
          </a:prstGeom>
          <a:noFill/>
          <a:effectLst>
            <a:outerShdw blurRad="50800" dist="50800" dir="5400000" sx="81000" sy="81000" algn="ctr" rotWithShape="0">
              <a:srgbClr val="000000">
                <a:alpha val="66000"/>
              </a:srgb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1800" b="1" dirty="0">
                <a:solidFill>
                  <a:srgbClr val="C00000"/>
                </a:solidFill>
                <a:latin typeface="Sathu" charset="-34"/>
                <a:ea typeface="Sathu" charset="-34"/>
                <a:cs typeface="Sathu" charset="-34"/>
              </a:rPr>
              <a:t>Vendas de Medicamentos na Plataforma</a:t>
            </a:r>
          </a:p>
        </p:txBody>
      </p:sp>
      <p:sp>
        <p:nvSpPr>
          <p:cNvPr id="25" name="Título 1"/>
          <p:cNvSpPr txBox="1">
            <a:spLocks/>
          </p:cNvSpPr>
          <p:nvPr/>
        </p:nvSpPr>
        <p:spPr>
          <a:xfrm>
            <a:off x="8670273" y="4286562"/>
            <a:ext cx="2145669" cy="780738"/>
          </a:xfrm>
          <a:prstGeom prst="rect">
            <a:avLst/>
          </a:prstGeom>
          <a:noFill/>
          <a:effectLst>
            <a:outerShdw blurRad="50800" dist="50800" dir="5400000" sx="81000" sy="81000" algn="ctr" rotWithShape="0">
              <a:srgbClr val="000000">
                <a:alpha val="66000"/>
              </a:srgb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1800" b="1" dirty="0">
                <a:solidFill>
                  <a:srgbClr val="C00000"/>
                </a:solidFill>
                <a:latin typeface="Sathu" charset="-34"/>
                <a:ea typeface="Sathu" charset="-34"/>
                <a:cs typeface="Sathu" charset="-34"/>
              </a:rPr>
              <a:t>Histórico de Consultas</a:t>
            </a:r>
          </a:p>
        </p:txBody>
      </p:sp>
      <p:sp>
        <p:nvSpPr>
          <p:cNvPr id="26" name="Título 1"/>
          <p:cNvSpPr txBox="1">
            <a:spLocks/>
          </p:cNvSpPr>
          <p:nvPr/>
        </p:nvSpPr>
        <p:spPr>
          <a:xfrm>
            <a:off x="4640423" y="4283257"/>
            <a:ext cx="1774981" cy="1101725"/>
          </a:xfrm>
          <a:prstGeom prst="rect">
            <a:avLst/>
          </a:prstGeom>
          <a:noFill/>
          <a:effectLst>
            <a:outerShdw blurRad="50800" dist="50800" dir="5400000" sx="81000" sy="81000" algn="ctr" rotWithShape="0">
              <a:srgbClr val="000000">
                <a:alpha val="66000"/>
              </a:srgb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1800" b="1" dirty="0">
                <a:solidFill>
                  <a:srgbClr val="C00000"/>
                </a:solidFill>
                <a:latin typeface="Sathu" charset="-34"/>
                <a:ea typeface="Sathu" charset="-34"/>
                <a:cs typeface="Sathu" charset="-34"/>
              </a:rPr>
              <a:t>Aceleração em Outros Estados</a:t>
            </a:r>
          </a:p>
        </p:txBody>
      </p:sp>
      <p:sp>
        <p:nvSpPr>
          <p:cNvPr id="30" name="Título 1"/>
          <p:cNvSpPr txBox="1">
            <a:spLocks/>
          </p:cNvSpPr>
          <p:nvPr/>
        </p:nvSpPr>
        <p:spPr>
          <a:xfrm>
            <a:off x="2840184" y="4273914"/>
            <a:ext cx="1774981" cy="1101725"/>
          </a:xfrm>
          <a:prstGeom prst="rect">
            <a:avLst/>
          </a:prstGeom>
          <a:noFill/>
          <a:effectLst>
            <a:outerShdw blurRad="50800" dist="50800" dir="5400000" sx="81000" sy="81000" algn="ctr" rotWithShape="0">
              <a:srgbClr val="000000">
                <a:alpha val="66000"/>
              </a:srgb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1800" b="1" dirty="0">
                <a:solidFill>
                  <a:srgbClr val="C00000"/>
                </a:solidFill>
                <a:latin typeface="Sathu" charset="-34"/>
                <a:ea typeface="Sathu" charset="-34"/>
                <a:cs typeface="Sathu" charset="-34"/>
              </a:rPr>
              <a:t>Divulgação da Empresa em São Paulo</a:t>
            </a:r>
          </a:p>
        </p:txBody>
      </p:sp>
    </p:spTree>
    <p:extLst>
      <p:ext uri="{BB962C8B-B14F-4D97-AF65-F5344CB8AC3E}">
        <p14:creationId xmlns:p14="http://schemas.microsoft.com/office/powerpoint/2010/main" val="20792131"/>
      </p:ext>
    </p:extLst>
  </p:cSld>
  <p:clrMapOvr>
    <a:masterClrMapping/>
  </p:clrMapOvr>
</p:sld>
</file>

<file path=ppt/theme/theme1.xml><?xml version="1.0" encoding="utf-8"?>
<a:theme xmlns:a="http://schemas.openxmlformats.org/drawingml/2006/main" name="Mecha">
  <a:themeElements>
    <a:clrScheme name="Personalizar 3">
      <a:dk1>
        <a:srgbClr val="000000"/>
      </a:dk1>
      <a:lt1>
        <a:srgbClr val="FFFFFF"/>
      </a:lt1>
      <a:dk2>
        <a:srgbClr val="59543E"/>
      </a:dk2>
      <a:lt2>
        <a:srgbClr val="E3EACF"/>
      </a:lt2>
      <a:accent1>
        <a:srgbClr val="CB000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echa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10160</TotalTime>
  <Words>157</Words>
  <Application>Microsoft Office PowerPoint</Application>
  <PresentationFormat>Widescreen</PresentationFormat>
  <Paragraphs>46</Paragraphs>
  <Slides>10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10</vt:i4>
      </vt:variant>
    </vt:vector>
  </HeadingPairs>
  <TitlesOfParts>
    <vt:vector size="19" baseType="lpstr">
      <vt:lpstr>Arial</vt:lpstr>
      <vt:lpstr>Calibri</vt:lpstr>
      <vt:lpstr>Calibri Light</vt:lpstr>
      <vt:lpstr>Corbel</vt:lpstr>
      <vt:lpstr>Lato</vt:lpstr>
      <vt:lpstr>Sathu</vt:lpstr>
      <vt:lpstr>Wingdings 3</vt:lpstr>
      <vt:lpstr>Mecha</vt:lpstr>
      <vt:lpstr>Personalizar Design</vt:lpstr>
      <vt:lpstr>FLEMING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BIT MAKERS</dc:title>
  <dc:creator>Usuário do Microsoft Office</dc:creator>
  <cp:lastModifiedBy>Urnauzão</cp:lastModifiedBy>
  <cp:revision>47</cp:revision>
  <cp:lastPrinted>2020-08-19T00:44:38Z</cp:lastPrinted>
  <dcterms:created xsi:type="dcterms:W3CDTF">2020-08-18T00:09:02Z</dcterms:created>
  <dcterms:modified xsi:type="dcterms:W3CDTF">2020-11-17T23:45:56Z</dcterms:modified>
</cp:coreProperties>
</file>